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478849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957697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1436546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1915395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2394243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2873092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3351940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3830788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7C80"/>
    <a:srgbClr val="FF5050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ลักษณะชุดรูปแบบ 1 - เน้น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ลักษณะชุดรูปแบบ 2 - เน้น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ลักษณะชุดรูปแบบ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ลักษณะชุดรูปแบบ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ลักษณะชุดรูปแบบ 2 - เน้น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0" autoAdjust="0"/>
    <p:restoredTop sz="94671" autoAdjust="0"/>
  </p:normalViewPr>
  <p:slideViewPr>
    <p:cSldViewPr>
      <p:cViewPr>
        <p:scale>
          <a:sx n="100" d="100"/>
          <a:sy n="100" d="100"/>
        </p:scale>
        <p:origin x="-7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0BCD5-C829-4B00-8B99-F092C42BC85E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3D97-24B9-4A0A-AB5C-8CD9ECC7747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2833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849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697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546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395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243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092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940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0788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E3D97-24B9-4A0A-AB5C-8CD9ECC77471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3020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1" y="2130429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4009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118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4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4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5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3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2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0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9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7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685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03860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77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49" indent="0">
              <a:buNone/>
              <a:defRPr sz="2100" b="1"/>
            </a:lvl2pPr>
            <a:lvl3pPr marL="957697" indent="0">
              <a:buNone/>
              <a:defRPr sz="1900" b="1"/>
            </a:lvl3pPr>
            <a:lvl4pPr marL="1436546" indent="0">
              <a:buNone/>
              <a:defRPr sz="1600" b="1"/>
            </a:lvl4pPr>
            <a:lvl5pPr marL="1915395" indent="0">
              <a:buNone/>
              <a:defRPr sz="1600" b="1"/>
            </a:lvl5pPr>
            <a:lvl6pPr marL="2394243" indent="0">
              <a:buNone/>
              <a:defRPr sz="1600" b="1"/>
            </a:lvl6pPr>
            <a:lvl7pPr marL="2873092" indent="0">
              <a:buNone/>
              <a:defRPr sz="1600" b="1"/>
            </a:lvl7pPr>
            <a:lvl8pPr marL="3351940" indent="0">
              <a:buNone/>
              <a:defRPr sz="1600" b="1"/>
            </a:lvl8pPr>
            <a:lvl9pPr marL="3830788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9" y="1535115"/>
            <a:ext cx="4041775" cy="6397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49" indent="0">
              <a:buNone/>
              <a:defRPr sz="2100" b="1"/>
            </a:lvl2pPr>
            <a:lvl3pPr marL="957697" indent="0">
              <a:buNone/>
              <a:defRPr sz="1900" b="1"/>
            </a:lvl3pPr>
            <a:lvl4pPr marL="1436546" indent="0">
              <a:buNone/>
              <a:defRPr sz="1600" b="1"/>
            </a:lvl4pPr>
            <a:lvl5pPr marL="1915395" indent="0">
              <a:buNone/>
              <a:defRPr sz="1600" b="1"/>
            </a:lvl5pPr>
            <a:lvl6pPr marL="2394243" indent="0">
              <a:buNone/>
              <a:defRPr sz="1600" b="1"/>
            </a:lvl6pPr>
            <a:lvl7pPr marL="2873092" indent="0">
              <a:buNone/>
              <a:defRPr sz="1600" b="1"/>
            </a:lvl7pPr>
            <a:lvl8pPr marL="3351940" indent="0">
              <a:buNone/>
              <a:defRPr sz="1600" b="1"/>
            </a:lvl8pPr>
            <a:lvl9pPr marL="3830788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583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880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81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849" indent="0">
              <a:buNone/>
              <a:defRPr sz="1300"/>
            </a:lvl2pPr>
            <a:lvl3pPr marL="957697" indent="0">
              <a:buNone/>
              <a:defRPr sz="1000"/>
            </a:lvl3pPr>
            <a:lvl4pPr marL="1436546" indent="0">
              <a:buNone/>
              <a:defRPr sz="1000"/>
            </a:lvl4pPr>
            <a:lvl5pPr marL="1915395" indent="0">
              <a:buNone/>
              <a:defRPr sz="1000"/>
            </a:lvl5pPr>
            <a:lvl6pPr marL="2394243" indent="0">
              <a:buNone/>
              <a:defRPr sz="1000"/>
            </a:lvl6pPr>
            <a:lvl7pPr marL="2873092" indent="0">
              <a:buNone/>
              <a:defRPr sz="1000"/>
            </a:lvl7pPr>
            <a:lvl8pPr marL="3351940" indent="0">
              <a:buNone/>
              <a:defRPr sz="1000"/>
            </a:lvl8pPr>
            <a:lvl9pPr marL="3830788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973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849" indent="0">
              <a:buNone/>
              <a:defRPr sz="2900"/>
            </a:lvl2pPr>
            <a:lvl3pPr marL="957697" indent="0">
              <a:buNone/>
              <a:defRPr sz="2500"/>
            </a:lvl3pPr>
            <a:lvl4pPr marL="1436546" indent="0">
              <a:buNone/>
              <a:defRPr sz="2100"/>
            </a:lvl4pPr>
            <a:lvl5pPr marL="1915395" indent="0">
              <a:buNone/>
              <a:defRPr sz="2100"/>
            </a:lvl5pPr>
            <a:lvl6pPr marL="2394243" indent="0">
              <a:buNone/>
              <a:defRPr sz="2100"/>
            </a:lvl6pPr>
            <a:lvl7pPr marL="2873092" indent="0">
              <a:buNone/>
              <a:defRPr sz="2100"/>
            </a:lvl7pPr>
            <a:lvl8pPr marL="3351940" indent="0">
              <a:buNone/>
              <a:defRPr sz="2100"/>
            </a:lvl8pPr>
            <a:lvl9pPr marL="3830788" indent="0">
              <a:buNone/>
              <a:defRPr sz="21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78849" indent="0">
              <a:buNone/>
              <a:defRPr sz="1300"/>
            </a:lvl2pPr>
            <a:lvl3pPr marL="957697" indent="0">
              <a:buNone/>
              <a:defRPr sz="1000"/>
            </a:lvl3pPr>
            <a:lvl4pPr marL="1436546" indent="0">
              <a:buNone/>
              <a:defRPr sz="1000"/>
            </a:lvl4pPr>
            <a:lvl5pPr marL="1915395" indent="0">
              <a:buNone/>
              <a:defRPr sz="1000"/>
            </a:lvl5pPr>
            <a:lvl6pPr marL="2394243" indent="0">
              <a:buNone/>
              <a:defRPr sz="1000"/>
            </a:lvl6pPr>
            <a:lvl7pPr marL="2873092" indent="0">
              <a:buNone/>
              <a:defRPr sz="1000"/>
            </a:lvl7pPr>
            <a:lvl8pPr marL="3351940" indent="0">
              <a:buNone/>
              <a:defRPr sz="1000"/>
            </a:lvl8pPr>
            <a:lvl9pPr marL="3830788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2423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42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1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563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7C80"/>
            </a:gs>
            <a:gs pos="95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143001"/>
          </a:xfrm>
          <a:prstGeom prst="rect">
            <a:avLst/>
          </a:prstGeom>
        </p:spPr>
        <p:txBody>
          <a:bodyPr vert="horz" lIns="95770" tIns="47885" rIns="95770" bIns="47885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5770" tIns="47885" rIns="95770" bIns="47885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1" y="6356354"/>
            <a:ext cx="2133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A79B6-6822-485B-AED0-F9D0DBD358CB}" type="datetimeFigureOut">
              <a:rPr lang="th-TH" smtClean="0"/>
              <a:t>21/06/64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062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697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37" indent="-359137" algn="l" defTabSz="957697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129" indent="-299280" algn="l" defTabSz="957697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121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970" indent="-239424" algn="l" defTabSz="957697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819" indent="-239424" algn="l" defTabSz="957697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668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516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364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214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49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97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546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395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243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092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940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788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95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2" y="77103"/>
            <a:ext cx="1480950" cy="1479689"/>
          </a:xfrm>
          <a:prstGeom prst="ellipse">
            <a:avLst/>
          </a:prstGeom>
        </p:spPr>
      </p:pic>
      <p:pic>
        <p:nvPicPr>
          <p:cNvPr id="19" name="รูปภาพ 18" descr="โลโก้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33" y="77102"/>
            <a:ext cx="1901783" cy="147969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grpSp>
        <p:nvGrpSpPr>
          <p:cNvPr id="5" name="กลุ่ม 4"/>
          <p:cNvGrpSpPr/>
          <p:nvPr/>
        </p:nvGrpSpPr>
        <p:grpSpPr>
          <a:xfrm>
            <a:off x="0" y="6021288"/>
            <a:ext cx="9144000" cy="836712"/>
            <a:chOff x="0" y="4395355"/>
            <a:chExt cx="9144000" cy="748145"/>
          </a:xfrm>
        </p:grpSpPr>
        <p:pic>
          <p:nvPicPr>
            <p:cNvPr id="1026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/>
            <a:stretch/>
          </p:blipFill>
          <p:spPr bwMode="auto">
            <a:xfrm>
              <a:off x="0" y="4395355"/>
              <a:ext cx="2607494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/>
            <a:stretch/>
          </p:blipFill>
          <p:spPr bwMode="auto">
            <a:xfrm>
              <a:off x="2607494" y="4395355"/>
              <a:ext cx="2607494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/>
            <a:stretch/>
          </p:blipFill>
          <p:spPr bwMode="auto">
            <a:xfrm>
              <a:off x="5214988" y="4395355"/>
              <a:ext cx="2607494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 r="49318"/>
            <a:stretch/>
          </p:blipFill>
          <p:spPr bwMode="auto">
            <a:xfrm>
              <a:off x="7822482" y="4395355"/>
              <a:ext cx="1321518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" name="ตาราง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368980"/>
              </p:ext>
            </p:extLst>
          </p:nvPr>
        </p:nvGraphicFramePr>
        <p:xfrm>
          <a:off x="251520" y="1700808"/>
          <a:ext cx="2952328" cy="1656184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952328"/>
              </a:tblGrid>
              <a:tr h="429826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 smtClean="0">
                          <a:solidFill>
                            <a:srgbClr val="FFFF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ภาษีที่ดินและสิ่งปลูกสร้าง</a:t>
                      </a:r>
                      <a:endParaRPr lang="th-TH" sz="1600" b="1" dirty="0">
                        <a:solidFill>
                          <a:srgbClr val="FFFF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226358">
                <a:tc>
                  <a:txBody>
                    <a:bodyPr/>
                    <a:lstStyle/>
                    <a:p>
                      <a:r>
                        <a:rPr lang="th-TH" sz="15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ผู้เสียภาษี </a:t>
                      </a:r>
                      <a:r>
                        <a:rPr lang="en-US" sz="15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en-US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เจ้าของที่ดิน/เจ้าของสิ่งปลูกสร้าง</a:t>
                      </a:r>
                    </a:p>
                    <a:p>
                      <a:r>
                        <a:rPr lang="th-TH" sz="15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     เจ้าของห้องชุด</a:t>
                      </a:r>
                      <a:r>
                        <a:rPr lang="th-TH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ผู้ครอบครองทรัพย์สิน</a:t>
                      </a:r>
                    </a:p>
                    <a:p>
                      <a:r>
                        <a:rPr lang="th-TH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     หรือผู้ที่ทำประโยชน์ในทรัพย์สินของรัฐ</a:t>
                      </a:r>
                    </a:p>
                    <a:p>
                      <a:r>
                        <a:rPr lang="th-TH" sz="15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      (ที่ดิน/สิ่งปลูกสร้าง)</a:t>
                      </a:r>
                      <a:endParaRPr lang="th-TH" sz="15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ตาราง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277985"/>
              </p:ext>
            </p:extLst>
          </p:nvPr>
        </p:nvGraphicFramePr>
        <p:xfrm>
          <a:off x="3518087" y="1340768"/>
          <a:ext cx="5374393" cy="2103120"/>
        </p:xfrm>
        <a:graphic>
          <a:graphicData uri="http://schemas.openxmlformats.org/drawingml/2006/table">
            <a:tbl>
              <a:tblPr lastRow="1" bandRow="1">
                <a:tableStyleId>{284E427A-3D55-4303-BF80-6455036E1DE7}</a:tableStyleId>
              </a:tblPr>
              <a:tblGrid>
                <a:gridCol w="5374393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ตรวจสอบรายการที่ดินและสิ่งปลูกสร้าง     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พฤศจิกายน – ธันวาคม 2563</a:t>
                      </a:r>
                      <a:endParaRPr lang="th-TH" sz="15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53537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ประกาศราคาประเมินทุนทรัพย์               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มกราคม 2564</a:t>
                      </a:r>
                      <a:endParaRPr lang="th-TH" sz="15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63057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แจ้งการประเมินภาษี                            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มกราคม – กุมภาพันธ์ 2564</a:t>
                      </a:r>
                    </a:p>
                  </a:txBody>
                  <a:tcPr marT="60960" marB="60960" anchor="ctr"/>
                </a:tc>
              </a:tr>
              <a:tr h="172577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ชำระภาษี                                      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: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ภายใน</a:t>
                      </a:r>
                      <a:r>
                        <a:rPr lang="th-TH" sz="1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เมษายน 2564</a:t>
                      </a:r>
                      <a:endParaRPr lang="th-TH" sz="15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82097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ผ่อนชำระภาษี                                  </a:t>
                      </a:r>
                      <a:r>
                        <a:rPr lang="en-US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: </a:t>
                      </a:r>
                      <a:r>
                        <a:rPr lang="th-TH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เมษายน</a:t>
                      </a:r>
                      <a:r>
                        <a:rPr lang="th-TH" sz="15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– มิถุนายน 2564</a:t>
                      </a:r>
                      <a:endParaRPr lang="th-TH" sz="15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50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ฐานภาษี </a:t>
                      </a:r>
                      <a:r>
                        <a:rPr lang="en-US" sz="150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en-US" sz="1500" baseline="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aseline="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มูลค่าของที่ดินและสิ่งปลูกสร้าง (ราคาประเมินทุนทรัพย์)</a:t>
                      </a:r>
                      <a:endParaRPr lang="th-TH" sz="15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ตาราง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46287"/>
              </p:ext>
            </p:extLst>
          </p:nvPr>
        </p:nvGraphicFramePr>
        <p:xfrm>
          <a:off x="214459" y="3645024"/>
          <a:ext cx="4357541" cy="1981200"/>
        </p:xfrm>
        <a:graphic>
          <a:graphicData uri="http://schemas.openxmlformats.org/drawingml/2006/table">
            <a:tbl>
              <a:tblPr lastRow="1" bandRow="1">
                <a:tableStyleId>{93296810-A885-4BE3-A3E7-6D5BEEA58F35}</a:tableStyleId>
              </a:tblPr>
              <a:tblGrid>
                <a:gridCol w="4357541"/>
              </a:tblGrid>
              <a:tr h="0">
                <a:tc>
                  <a:txBody>
                    <a:bodyPr/>
                    <a:lstStyle/>
                    <a:p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เบี้ยปรับ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   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: 10%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มาชำระก่อนออกหนังสือแจ้งทวงถาม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53536"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  :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20%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มาชำระภายในวันที่กำหนดไว้ในหนังสือทวงถาม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63056"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  : 40%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มาชำระเกินวันที่กำหนดไว้ในหนังสือแจ้งทวงถาม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72576">
                <a:tc>
                  <a:txBody>
                    <a:bodyPr/>
                    <a:lstStyle/>
                    <a:p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เงินเพิ่ม  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1%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ต่อเดือนที่ค้างชำระ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82096">
                <a:tc>
                  <a:txBody>
                    <a:bodyPr/>
                    <a:lstStyle/>
                    <a:p>
                      <a:r>
                        <a:rPr lang="th-TH" sz="15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บทลงโทษ</a:t>
                      </a:r>
                      <a:r>
                        <a:rPr lang="en-US" sz="15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th-TH" sz="1500" b="1" dirty="0" smtClean="0">
                          <a:solidFill>
                            <a:srgbClr val="FF00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เบี้ยปรับ, เงินเพิ่ม, อายัดทรัพย์สินและขายทอดตลาด ระงับการทำนิติกรรมที่ดิน</a:t>
                      </a:r>
                      <a:endParaRPr lang="th-TH" sz="1500" b="1" dirty="0">
                        <a:solidFill>
                          <a:srgbClr val="FF00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</a:tbl>
          </a:graphicData>
        </a:graphic>
      </p:graphicFrame>
      <p:graphicFrame>
        <p:nvGraphicFramePr>
          <p:cNvPr id="14" name="ตาราง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564723"/>
              </p:ext>
            </p:extLst>
          </p:nvPr>
        </p:nvGraphicFramePr>
        <p:xfrm>
          <a:off x="4860032" y="4149080"/>
          <a:ext cx="4104456" cy="198120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4104456"/>
              </a:tblGrid>
              <a:tr h="181105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ยื่นแบบ   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มกราคม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มีนาคม 2564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ชำระภาษี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ภายใน 15 วัน นับแต่วันรับแจ้งเตือนการประเมิน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ค่าปรับ   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ไม่มายื่นแบบตามกำหนด ปรับ 5,000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50,000 บาท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249989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เงินเพิ่ม  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ไม่ชำระเงินภายใน 15 วัน นับแต่วันรับแจ้งประเมิน คิดเงินเพิ่ม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</a:t>
                      </a:r>
                    </a:p>
                    <a:p>
                      <a:pPr algn="l"/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2%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ต่อเดือน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ผู้เสียภาษี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เจ้าของหรือผู้ครอบครองป้าย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สี่เหลี่ยมผืนผ้า 14"/>
          <p:cNvSpPr/>
          <p:nvPr/>
        </p:nvSpPr>
        <p:spPr>
          <a:xfrm>
            <a:off x="1162507" y="6165304"/>
            <a:ext cx="6648960" cy="481426"/>
          </a:xfrm>
          <a:prstGeom prst="rect">
            <a:avLst/>
          </a:prstGeom>
          <a:noFill/>
        </p:spPr>
        <p:txBody>
          <a:bodyPr wrap="non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500" b="1" spc="5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ติดต่อ กองคลัง </a:t>
            </a:r>
            <a:r>
              <a:rPr lang="th-TH" sz="2500" b="1" spc="52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องค์การบริหารส่วนตำบลหัวตะพาน </a:t>
            </a:r>
            <a:r>
              <a:rPr lang="th-TH" sz="2500" b="1" spc="52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โทร </a:t>
            </a:r>
            <a:r>
              <a:rPr lang="th-TH" sz="2500" b="1" spc="52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075-750093</a:t>
            </a:r>
            <a:endParaRPr lang="th-TH" sz="2500" b="1" spc="52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2821352" y="-99392"/>
            <a:ext cx="5840727" cy="635314"/>
          </a:xfrm>
          <a:prstGeom prst="rect">
            <a:avLst/>
          </a:prstGeom>
          <a:noFill/>
        </p:spPr>
        <p:txBody>
          <a:bodyPr wrap="non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500" b="1" spc="52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ประกาศ </a:t>
            </a:r>
            <a:r>
              <a:rPr lang="th-TH" sz="3500" b="1" spc="52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องค์การบริหารส่วนตำบลหัวตะพาน</a:t>
            </a:r>
            <a:endParaRPr lang="th-TH" sz="3500" b="1" spc="52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2157416" y="402613"/>
            <a:ext cx="4829168" cy="866147"/>
          </a:xfrm>
          <a:prstGeom prst="rect">
            <a:avLst/>
          </a:prstGeom>
          <a:noFill/>
        </p:spPr>
        <p:txBody>
          <a:bodyPr wrap="non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500" b="1" spc="52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เรื่อง การประชาสัมพันธ์ ภาษีที่ดินและสิ่งปลูกสร้าง</a:t>
            </a:r>
          </a:p>
          <a:p>
            <a:pPr algn="ctr"/>
            <a:r>
              <a:rPr lang="th-TH" sz="2500" b="1" spc="52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และภาษีป้าย ประจำปี 2564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6363035" y="3820978"/>
            <a:ext cx="1029449" cy="40011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ภาษีป้าย</a:t>
            </a:r>
          </a:p>
        </p:txBody>
      </p:sp>
    </p:spTree>
    <p:extLst>
      <p:ext uri="{BB962C8B-B14F-4D97-AF65-F5344CB8AC3E}">
        <p14:creationId xmlns:p14="http://schemas.microsoft.com/office/powerpoint/2010/main" val="4256931187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289</Words>
  <Application>Microsoft Office PowerPoint</Application>
  <PresentationFormat>นำเสนอทางหน้าจอ (4:3)</PresentationFormat>
  <Paragraphs>28</Paragraphs>
  <Slides>1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Company>www.easyosteam.com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Mr.KKD</dc:creator>
  <cp:lastModifiedBy>Windows User</cp:lastModifiedBy>
  <cp:revision>85</cp:revision>
  <dcterms:created xsi:type="dcterms:W3CDTF">2020-10-22T06:21:09Z</dcterms:created>
  <dcterms:modified xsi:type="dcterms:W3CDTF">2021-06-21T03:15:49Z</dcterms:modified>
</cp:coreProperties>
</file>